
<file path=[Content_Types].xml><?xml version="1.0" encoding="utf-8"?>
<Types xmlns="http://schemas.openxmlformats.org/package/2006/content-types">
  <Override PartName="/_rels/.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slide1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_rels/presentation.xml.rels" ContentType="application/vnd.openxmlformats-package.relationships+xml"/>
  <Override PartName="/ppt/media/image17.png" ContentType="image/png"/>
  <Override PartName="/ppt/media/image16.png" ContentType="image/png"/>
  <Override PartName="/ppt/media/image15.png" ContentType="image/png"/>
  <Override PartName="/ppt/media/image14.png" ContentType="image/png"/>
  <Override PartName="/ppt/media/image13.png" ContentType="image/png"/>
  <Override PartName="/ppt/media/image12.png" ContentType="image/png"/>
  <Override PartName="/ppt/media/image11.png" ContentType="image/png"/>
  <Override PartName="/ppt/media/image4.png" ContentType="image/png"/>
  <Override PartName="/ppt/media/image3.png" ContentType="image/png"/>
  <Override PartName="/ppt/media/image2.png" ContentType="image/png"/>
  <Override PartName="/ppt/media/image1.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9.png" ContentType="image/png"/>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Lst>
  <p:sldSz cx="10080625" cy="755967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1640" cy="126216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27" name="PlaceHolder 2"/>
          <p:cNvSpPr>
            <a:spLocks noGrp="1"/>
          </p:cNvSpPr>
          <p:nvPr>
            <p:ph type="body"/>
          </p:nvPr>
        </p:nvSpPr>
        <p:spPr>
          <a:xfrm>
            <a:off x="504000" y="1769040"/>
            <a:ext cx="907164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28" name="PlaceHolder 3"/>
          <p:cNvSpPr>
            <a:spLocks noGrp="1"/>
          </p:cNvSpPr>
          <p:nvPr>
            <p:ph type="body"/>
          </p:nvPr>
        </p:nvSpPr>
        <p:spPr>
          <a:xfrm>
            <a:off x="504000" y="4059360"/>
            <a:ext cx="907164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04000" y="301320"/>
            <a:ext cx="9071640" cy="126216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30" name="PlaceHolder 2"/>
          <p:cNvSpPr>
            <a:spLocks noGrp="1"/>
          </p:cNvSpPr>
          <p:nvPr>
            <p:ph type="body"/>
          </p:nvPr>
        </p:nvSpPr>
        <p:spPr>
          <a:xfrm>
            <a:off x="504000" y="1769040"/>
            <a:ext cx="442692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31" name="PlaceHolder 3"/>
          <p:cNvSpPr>
            <a:spLocks noGrp="1"/>
          </p:cNvSpPr>
          <p:nvPr>
            <p:ph type="body"/>
          </p:nvPr>
        </p:nvSpPr>
        <p:spPr>
          <a:xfrm>
            <a:off x="5152680" y="1769040"/>
            <a:ext cx="442692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32" name="PlaceHolder 4"/>
          <p:cNvSpPr>
            <a:spLocks noGrp="1"/>
          </p:cNvSpPr>
          <p:nvPr>
            <p:ph type="body"/>
          </p:nvPr>
        </p:nvSpPr>
        <p:spPr>
          <a:xfrm>
            <a:off x="5152680" y="4059360"/>
            <a:ext cx="442692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33" name="PlaceHolder 5"/>
          <p:cNvSpPr>
            <a:spLocks noGrp="1"/>
          </p:cNvSpPr>
          <p:nvPr>
            <p:ph type="body"/>
          </p:nvPr>
        </p:nvSpPr>
        <p:spPr>
          <a:xfrm>
            <a:off x="504000" y="4059360"/>
            <a:ext cx="442692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04000" y="301320"/>
            <a:ext cx="9071640" cy="126216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35" name="PlaceHolder 2"/>
          <p:cNvSpPr>
            <a:spLocks noGrp="1"/>
          </p:cNvSpPr>
          <p:nvPr>
            <p:ph type="body"/>
          </p:nvPr>
        </p:nvSpPr>
        <p:spPr>
          <a:xfrm>
            <a:off x="504000" y="1769040"/>
            <a:ext cx="9071640" cy="43844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36" name="PlaceHolder 3"/>
          <p:cNvSpPr>
            <a:spLocks noGrp="1"/>
          </p:cNvSpPr>
          <p:nvPr>
            <p:ph type="body"/>
          </p:nvPr>
        </p:nvSpPr>
        <p:spPr>
          <a:xfrm>
            <a:off x="504000" y="1769040"/>
            <a:ext cx="9071640" cy="43844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pic>
        <p:nvPicPr>
          <p:cNvPr id="37" name="" descr=""/>
          <p:cNvPicPr/>
          <p:nvPr/>
        </p:nvPicPr>
        <p:blipFill>
          <a:blip r:embed="rId2"/>
          <a:stretch/>
        </p:blipFill>
        <p:spPr>
          <a:xfrm>
            <a:off x="2293200" y="1768680"/>
            <a:ext cx="5492520" cy="4384440"/>
          </a:xfrm>
          <a:prstGeom prst="rect">
            <a:avLst/>
          </a:prstGeom>
          <a:ln>
            <a:noFill/>
          </a:ln>
        </p:spPr>
      </p:pic>
      <p:pic>
        <p:nvPicPr>
          <p:cNvPr id="38" name="" descr=""/>
          <p:cNvPicPr/>
          <p:nvPr/>
        </p:nvPicPr>
        <p:blipFill>
          <a:blip r:embed="rId3"/>
          <a:stretch/>
        </p:blipFill>
        <p:spPr>
          <a:xfrm>
            <a:off x="2293200" y="1768680"/>
            <a:ext cx="5492520" cy="4384440"/>
          </a:xfrm>
          <a:prstGeom prst="rect">
            <a:avLst/>
          </a:prstGeom>
          <a:ln>
            <a:noFill/>
          </a:ln>
        </p:spPr>
      </p:pic>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301320"/>
            <a:ext cx="9071640" cy="126216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6" name="PlaceHolder 2"/>
          <p:cNvSpPr>
            <a:spLocks noGrp="1"/>
          </p:cNvSpPr>
          <p:nvPr>
            <p:ph type="subTitle"/>
          </p:nvPr>
        </p:nvSpPr>
        <p:spPr>
          <a:xfrm>
            <a:off x="504000" y="1769040"/>
            <a:ext cx="9071640" cy="4384440"/>
          </a:xfrm>
          <a:prstGeom prst="rect">
            <a:avLst/>
          </a:prstGeom>
        </p:spPr>
        <p:txBody>
          <a:bodyPr lIns="0" rIns="0" tIns="0" bIns="0" anchor="ctr"/>
          <a:p>
            <a:pPr algn="ctr"/>
            <a:endParaRPr b="0" lang="en-AU" sz="32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301320"/>
            <a:ext cx="9071640" cy="126216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8" name="PlaceHolder 2"/>
          <p:cNvSpPr>
            <a:spLocks noGrp="1"/>
          </p:cNvSpPr>
          <p:nvPr>
            <p:ph type="body"/>
          </p:nvPr>
        </p:nvSpPr>
        <p:spPr>
          <a:xfrm>
            <a:off x="504000" y="1769040"/>
            <a:ext cx="9071640" cy="43844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1640" cy="126216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10" name="PlaceHolder 2"/>
          <p:cNvSpPr>
            <a:spLocks noGrp="1"/>
          </p:cNvSpPr>
          <p:nvPr>
            <p:ph type="body"/>
          </p:nvPr>
        </p:nvSpPr>
        <p:spPr>
          <a:xfrm>
            <a:off x="504000" y="1769040"/>
            <a:ext cx="4426920" cy="43844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11" name="PlaceHolder 3"/>
          <p:cNvSpPr>
            <a:spLocks noGrp="1"/>
          </p:cNvSpPr>
          <p:nvPr>
            <p:ph type="body"/>
          </p:nvPr>
        </p:nvSpPr>
        <p:spPr>
          <a:xfrm>
            <a:off x="5152680" y="1769040"/>
            <a:ext cx="4426920" cy="43844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301320"/>
            <a:ext cx="9071640" cy="126216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04000" y="301320"/>
            <a:ext cx="9071640" cy="5851800"/>
          </a:xfrm>
          <a:prstGeom prst="rect">
            <a:avLst/>
          </a:prstGeom>
        </p:spPr>
        <p:txBody>
          <a:bodyPr lIns="0" rIns="0" tIns="0" bIns="0" anchor="ctr"/>
          <a:p>
            <a:pPr algn="ctr"/>
            <a:endParaRPr b="0" lang="en-AU"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04000" y="301320"/>
            <a:ext cx="9071640" cy="126216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15" name="PlaceHolder 2"/>
          <p:cNvSpPr>
            <a:spLocks noGrp="1"/>
          </p:cNvSpPr>
          <p:nvPr>
            <p:ph type="body"/>
          </p:nvPr>
        </p:nvSpPr>
        <p:spPr>
          <a:xfrm>
            <a:off x="504000" y="1769040"/>
            <a:ext cx="442692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16" name="PlaceHolder 3"/>
          <p:cNvSpPr>
            <a:spLocks noGrp="1"/>
          </p:cNvSpPr>
          <p:nvPr>
            <p:ph type="body"/>
          </p:nvPr>
        </p:nvSpPr>
        <p:spPr>
          <a:xfrm>
            <a:off x="504000" y="4059360"/>
            <a:ext cx="442692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17" name="PlaceHolder 4"/>
          <p:cNvSpPr>
            <a:spLocks noGrp="1"/>
          </p:cNvSpPr>
          <p:nvPr>
            <p:ph type="body"/>
          </p:nvPr>
        </p:nvSpPr>
        <p:spPr>
          <a:xfrm>
            <a:off x="5152680" y="1769040"/>
            <a:ext cx="4426920" cy="43844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04000" y="301320"/>
            <a:ext cx="9071640" cy="126216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19" name="PlaceHolder 2"/>
          <p:cNvSpPr>
            <a:spLocks noGrp="1"/>
          </p:cNvSpPr>
          <p:nvPr>
            <p:ph type="body"/>
          </p:nvPr>
        </p:nvSpPr>
        <p:spPr>
          <a:xfrm>
            <a:off x="504000" y="1769040"/>
            <a:ext cx="4426920" cy="43844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20" name="PlaceHolder 3"/>
          <p:cNvSpPr>
            <a:spLocks noGrp="1"/>
          </p:cNvSpPr>
          <p:nvPr>
            <p:ph type="body"/>
          </p:nvPr>
        </p:nvSpPr>
        <p:spPr>
          <a:xfrm>
            <a:off x="5152680" y="1769040"/>
            <a:ext cx="442692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21" name="PlaceHolder 4"/>
          <p:cNvSpPr>
            <a:spLocks noGrp="1"/>
          </p:cNvSpPr>
          <p:nvPr>
            <p:ph type="body"/>
          </p:nvPr>
        </p:nvSpPr>
        <p:spPr>
          <a:xfrm>
            <a:off x="5152680" y="4059360"/>
            <a:ext cx="442692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04000" y="301320"/>
            <a:ext cx="9071640" cy="126216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23" name="PlaceHolder 2"/>
          <p:cNvSpPr>
            <a:spLocks noGrp="1"/>
          </p:cNvSpPr>
          <p:nvPr>
            <p:ph type="body"/>
          </p:nvPr>
        </p:nvSpPr>
        <p:spPr>
          <a:xfrm>
            <a:off x="504000" y="1769040"/>
            <a:ext cx="442692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24" name="PlaceHolder 3"/>
          <p:cNvSpPr>
            <a:spLocks noGrp="1"/>
          </p:cNvSpPr>
          <p:nvPr>
            <p:ph type="body"/>
          </p:nvPr>
        </p:nvSpPr>
        <p:spPr>
          <a:xfrm>
            <a:off x="5152680" y="1769040"/>
            <a:ext cx="442692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25" name="PlaceHolder 4"/>
          <p:cNvSpPr>
            <a:spLocks noGrp="1"/>
          </p:cNvSpPr>
          <p:nvPr>
            <p:ph type="body"/>
          </p:nvPr>
        </p:nvSpPr>
        <p:spPr>
          <a:xfrm>
            <a:off x="504000" y="4059360"/>
            <a:ext cx="9071640" cy="209124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PlaceHolder 1"/>
          <p:cNvSpPr>
            <a:spLocks noGrp="1"/>
          </p:cNvSpPr>
          <p:nvPr>
            <p:ph type="title"/>
          </p:nvPr>
        </p:nvSpPr>
        <p:spPr>
          <a:xfrm>
            <a:off x="504000" y="301320"/>
            <a:ext cx="9071640" cy="1262160"/>
          </a:xfrm>
          <a:prstGeom prst="rect">
            <a:avLst/>
          </a:prstGeom>
        </p:spPr>
        <p:txBody>
          <a:bodyPr lIns="0" rIns="0" tIns="0" bIns="0" anchor="ctr"/>
          <a:p>
            <a:pPr algn="ctr"/>
            <a:r>
              <a:rPr b="0" lang="en-AU" sz="4400" spc="-1" strike="noStrike">
                <a:solidFill>
                  <a:srgbClr val="000000"/>
                </a:solidFill>
                <a:uFill>
                  <a:solidFill>
                    <a:srgbClr val="ffffff"/>
                  </a:solidFill>
                </a:uFill>
                <a:latin typeface="Arial"/>
              </a:rPr>
              <a:t>Click to edit the title text format</a:t>
            </a:r>
            <a:endParaRPr b="0" lang="en-AU" sz="4400" spc="-1" strike="noStrike">
              <a:solidFill>
                <a:srgbClr val="000000"/>
              </a:solidFill>
              <a:uFill>
                <a:solidFill>
                  <a:srgbClr val="ffffff"/>
                </a:solidFill>
              </a:uFill>
              <a:latin typeface="Arial"/>
            </a:endParaRPr>
          </a:p>
        </p:txBody>
      </p:sp>
      <p:sp>
        <p:nvSpPr>
          <p:cNvPr id="1" name="PlaceHolder 2"/>
          <p:cNvSpPr>
            <a:spLocks noGrp="1"/>
          </p:cNvSpPr>
          <p:nvPr>
            <p:ph type="body"/>
          </p:nvPr>
        </p:nvSpPr>
        <p:spPr>
          <a:xfrm>
            <a:off x="504000" y="1769040"/>
            <a:ext cx="9071640" cy="4384440"/>
          </a:xfrm>
          <a:prstGeom prst="rect">
            <a:avLst/>
          </a:prstGeom>
        </p:spPr>
        <p:txBody>
          <a:bodyPr lIns="0" rIns="0" tIns="0" bIns="0"/>
          <a:p>
            <a:pPr marL="432000" indent="-324000">
              <a:buClr>
                <a:srgbClr val="000000"/>
              </a:buClr>
              <a:buSzPct val="45000"/>
              <a:buFont typeface="Wingdings" charset="2"/>
              <a:buChar char=""/>
            </a:pPr>
            <a:r>
              <a:rPr b="0" lang="en-AU" sz="3200" spc="-1" strike="noStrike">
                <a:solidFill>
                  <a:srgbClr val="000000"/>
                </a:solidFill>
                <a:uFill>
                  <a:solidFill>
                    <a:srgbClr val="ffffff"/>
                  </a:solidFill>
                </a:uFill>
                <a:latin typeface="Arial"/>
              </a:rPr>
              <a:t>Click to edit the outline text format</a:t>
            </a:r>
            <a:endParaRPr b="0" lang="en-AU"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AU" sz="2800" spc="-1" strike="noStrike">
                <a:solidFill>
                  <a:srgbClr val="000000"/>
                </a:solidFill>
                <a:uFill>
                  <a:solidFill>
                    <a:srgbClr val="ffffff"/>
                  </a:solidFill>
                </a:uFill>
                <a:latin typeface="Arial"/>
              </a:rPr>
              <a:t>Second Outline Level</a:t>
            </a:r>
            <a:endParaRPr b="0" lang="en-AU"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AU" sz="2400" spc="-1" strike="noStrike">
                <a:solidFill>
                  <a:srgbClr val="000000"/>
                </a:solidFill>
                <a:uFill>
                  <a:solidFill>
                    <a:srgbClr val="ffffff"/>
                  </a:solidFill>
                </a:uFill>
                <a:latin typeface="Arial"/>
              </a:rPr>
              <a:t>Third Outline Level</a:t>
            </a:r>
            <a:endParaRPr b="0" lang="en-AU"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AU" sz="2000" spc="-1" strike="noStrike">
                <a:solidFill>
                  <a:srgbClr val="000000"/>
                </a:solidFill>
                <a:uFill>
                  <a:solidFill>
                    <a:srgbClr val="ffffff"/>
                  </a:solidFill>
                </a:uFill>
                <a:latin typeface="Arial"/>
              </a:rPr>
              <a:t>Fourth Outline Level</a:t>
            </a:r>
            <a:endParaRPr b="0" lang="en-AU"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AU" sz="2000" spc="-1" strike="noStrike">
                <a:solidFill>
                  <a:srgbClr val="000000"/>
                </a:solidFill>
                <a:uFill>
                  <a:solidFill>
                    <a:srgbClr val="ffffff"/>
                  </a:solidFill>
                </a:uFill>
                <a:latin typeface="Arial"/>
              </a:rPr>
              <a:t>Fifth Outline Level</a:t>
            </a:r>
            <a:endParaRPr b="0" lang="en-AU"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AU" sz="2000" spc="-1" strike="noStrike">
                <a:solidFill>
                  <a:srgbClr val="000000"/>
                </a:solidFill>
                <a:uFill>
                  <a:solidFill>
                    <a:srgbClr val="ffffff"/>
                  </a:solidFill>
                </a:uFill>
                <a:latin typeface="Arial"/>
              </a:rPr>
              <a:t>Sixth Outline Level</a:t>
            </a:r>
            <a:endParaRPr b="0" lang="en-AU"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AU" sz="2000" spc="-1" strike="noStrike">
                <a:solidFill>
                  <a:srgbClr val="000000"/>
                </a:solidFill>
                <a:uFill>
                  <a:solidFill>
                    <a:srgbClr val="ffffff"/>
                  </a:solidFill>
                </a:uFill>
                <a:latin typeface="Arial"/>
              </a:rPr>
              <a:t>Seventh Outline Level</a:t>
            </a:r>
            <a:endParaRPr b="0" lang="en-AU" sz="2000" spc="-1" strike="noStrike">
              <a:solidFill>
                <a:srgbClr val="000000"/>
              </a:solidFill>
              <a:uFill>
                <a:solidFill>
                  <a:srgbClr val="ffffff"/>
                </a:solidFill>
              </a:uFill>
              <a:latin typeface="Arial"/>
            </a:endParaRPr>
          </a:p>
        </p:txBody>
      </p:sp>
      <p:sp>
        <p:nvSpPr>
          <p:cNvPr id="2" name="PlaceHolder 3"/>
          <p:cNvSpPr>
            <a:spLocks noGrp="1"/>
          </p:cNvSpPr>
          <p:nvPr>
            <p:ph type="dt"/>
          </p:nvPr>
        </p:nvSpPr>
        <p:spPr>
          <a:xfrm>
            <a:off x="504000" y="6887160"/>
            <a:ext cx="2348280" cy="521280"/>
          </a:xfrm>
          <a:prstGeom prst="rect">
            <a:avLst/>
          </a:prstGeom>
        </p:spPr>
        <p:txBody>
          <a:bodyPr lIns="0" rIns="0" tIns="0" bIns="0"/>
          <a:p>
            <a:r>
              <a:rPr b="0" lang="en-AU" sz="1400" spc="-1" strike="noStrike">
                <a:solidFill>
                  <a:srgbClr val="000000"/>
                </a:solidFill>
                <a:uFill>
                  <a:solidFill>
                    <a:srgbClr val="ffffff"/>
                  </a:solidFill>
                </a:uFill>
                <a:latin typeface="Times New Roman"/>
              </a:rPr>
              <a:t>&lt;date/time&gt;</a:t>
            </a:r>
            <a:endParaRPr b="0" lang="en-AU" sz="1400" spc="-1" strike="noStrike">
              <a:solidFill>
                <a:srgbClr val="000000"/>
              </a:solidFill>
              <a:uFill>
                <a:solidFill>
                  <a:srgbClr val="ffffff"/>
                </a:solidFill>
              </a:uFill>
              <a:latin typeface="Times New Roman"/>
            </a:endParaRPr>
          </a:p>
        </p:txBody>
      </p:sp>
      <p:sp>
        <p:nvSpPr>
          <p:cNvPr id="3" name="PlaceHolder 4"/>
          <p:cNvSpPr>
            <a:spLocks noGrp="1"/>
          </p:cNvSpPr>
          <p:nvPr>
            <p:ph type="ftr"/>
          </p:nvPr>
        </p:nvSpPr>
        <p:spPr>
          <a:xfrm>
            <a:off x="3447360" y="6887160"/>
            <a:ext cx="3195000" cy="521280"/>
          </a:xfrm>
          <a:prstGeom prst="rect">
            <a:avLst/>
          </a:prstGeom>
        </p:spPr>
        <p:txBody>
          <a:bodyPr lIns="0" rIns="0" tIns="0" bIns="0"/>
          <a:p>
            <a:pPr algn="ctr"/>
            <a:r>
              <a:rPr b="0" lang="en-AU" sz="1400" spc="-1" strike="noStrike">
                <a:solidFill>
                  <a:srgbClr val="000000"/>
                </a:solidFill>
                <a:uFill>
                  <a:solidFill>
                    <a:srgbClr val="ffffff"/>
                  </a:solidFill>
                </a:uFill>
                <a:latin typeface="Times New Roman"/>
              </a:rPr>
              <a:t>&lt;footer&gt;</a:t>
            </a:r>
            <a:endParaRPr b="0" lang="en-AU" sz="1400" spc="-1" strike="noStrike">
              <a:solidFill>
                <a:srgbClr val="000000"/>
              </a:solidFill>
              <a:uFill>
                <a:solidFill>
                  <a:srgbClr val="ffffff"/>
                </a:solidFill>
              </a:uFill>
              <a:latin typeface="Times New Roman"/>
            </a:endParaRPr>
          </a:p>
        </p:txBody>
      </p:sp>
      <p:sp>
        <p:nvSpPr>
          <p:cNvPr id="4" name="PlaceHolder 5"/>
          <p:cNvSpPr>
            <a:spLocks noGrp="1"/>
          </p:cNvSpPr>
          <p:nvPr>
            <p:ph type="sldNum"/>
          </p:nvPr>
        </p:nvSpPr>
        <p:spPr>
          <a:xfrm>
            <a:off x="7227360" y="6887160"/>
            <a:ext cx="2348280" cy="521280"/>
          </a:xfrm>
          <a:prstGeom prst="rect">
            <a:avLst/>
          </a:prstGeom>
        </p:spPr>
        <p:txBody>
          <a:bodyPr lIns="0" rIns="0" tIns="0" bIns="0"/>
          <a:p>
            <a:pPr algn="r"/>
            <a:fld id="{B26B3576-CFF3-4B9E-8C3A-D39BBF03C11E}" type="slidenum">
              <a:rPr b="0" lang="en-AU" sz="1400" spc="-1" strike="noStrike">
                <a:solidFill>
                  <a:srgbClr val="000000"/>
                </a:solidFill>
                <a:uFill>
                  <a:solidFill>
                    <a:srgbClr val="ffffff"/>
                  </a:solidFill>
                </a:uFill>
                <a:latin typeface="Times New Roman"/>
              </a:rPr>
              <a:t>&lt;number&gt;</a:t>
            </a:fld>
            <a:endParaRPr b="0" lang="en-AU" sz="14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xml"/>
</Relationships>
</file>

<file path=ppt/slides/_rels/slide6.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 name="TextShape 1"/>
          <p:cNvSpPr txBox="1"/>
          <p:nvPr/>
        </p:nvSpPr>
        <p:spPr>
          <a:xfrm>
            <a:off x="504000" y="625320"/>
            <a:ext cx="9071640" cy="1262160"/>
          </a:xfrm>
          <a:prstGeom prst="rect">
            <a:avLst/>
          </a:prstGeom>
          <a:noFill/>
          <a:ln>
            <a:noFill/>
          </a:ln>
        </p:spPr>
        <p:txBody>
          <a:bodyPr lIns="0" rIns="0" tIns="0" bIns="0" anchor="ctr"/>
          <a:p>
            <a:pPr algn="ctr"/>
            <a:r>
              <a:rPr b="0" lang="en-AU" sz="4400" spc="-1" strike="noStrike">
                <a:solidFill>
                  <a:srgbClr val="000000"/>
                </a:solidFill>
                <a:uFill>
                  <a:solidFill>
                    <a:srgbClr val="ffffff"/>
                  </a:solidFill>
                </a:uFill>
                <a:latin typeface="Arial"/>
              </a:rPr>
              <a:t>Springboard Foundations of Data Science Capstone Project</a:t>
            </a:r>
            <a:endParaRPr b="0" lang="en-AU" sz="4400" spc="-1" strike="noStrike">
              <a:solidFill>
                <a:srgbClr val="000000"/>
              </a:solidFill>
              <a:uFill>
                <a:solidFill>
                  <a:srgbClr val="ffffff"/>
                </a:solidFill>
              </a:uFill>
              <a:latin typeface="Arial"/>
            </a:endParaRPr>
          </a:p>
        </p:txBody>
      </p:sp>
      <p:sp>
        <p:nvSpPr>
          <p:cNvPr id="40" name="TextShape 2"/>
          <p:cNvSpPr txBox="1"/>
          <p:nvPr/>
        </p:nvSpPr>
        <p:spPr>
          <a:xfrm>
            <a:off x="504360" y="3037320"/>
            <a:ext cx="9071640" cy="1262160"/>
          </a:xfrm>
          <a:prstGeom prst="rect">
            <a:avLst/>
          </a:prstGeom>
          <a:noFill/>
          <a:ln>
            <a:noFill/>
          </a:ln>
        </p:spPr>
        <p:txBody>
          <a:bodyPr lIns="0" rIns="0" tIns="0" bIns="0" anchor="ctr"/>
          <a:p>
            <a:pPr algn="ctr"/>
            <a:r>
              <a:rPr b="0" lang="en-AU" sz="4400" spc="-1" strike="noStrike">
                <a:solidFill>
                  <a:srgbClr val="000000"/>
                </a:solidFill>
                <a:uFill>
                  <a:solidFill>
                    <a:srgbClr val="ffffff"/>
                  </a:solidFill>
                </a:uFill>
                <a:latin typeface="Arial"/>
              </a:rPr>
              <a:t>Predicting Airbnb listing price</a:t>
            </a:r>
            <a:endParaRPr b="0" lang="en-AU" sz="4400" spc="-1" strike="noStrike">
              <a:solidFill>
                <a:srgbClr val="000000"/>
              </a:solidFill>
              <a:uFill>
                <a:solidFill>
                  <a:srgbClr val="ffffff"/>
                </a:solidFill>
              </a:uFill>
              <a:latin typeface="Arial"/>
            </a:endParaRPr>
          </a:p>
        </p:txBody>
      </p:sp>
      <p:sp>
        <p:nvSpPr>
          <p:cNvPr id="41" name="TextShape 3"/>
          <p:cNvSpPr txBox="1"/>
          <p:nvPr/>
        </p:nvSpPr>
        <p:spPr>
          <a:xfrm>
            <a:off x="504720" y="5953320"/>
            <a:ext cx="9071640" cy="1262160"/>
          </a:xfrm>
          <a:prstGeom prst="rect">
            <a:avLst/>
          </a:prstGeom>
          <a:noFill/>
          <a:ln>
            <a:noFill/>
          </a:ln>
        </p:spPr>
        <p:txBody>
          <a:bodyPr lIns="0" rIns="0" tIns="0" bIns="0" anchor="ctr"/>
          <a:p>
            <a:r>
              <a:rPr b="0" lang="en-AU" sz="2800" spc="-1" strike="noStrike">
                <a:solidFill>
                  <a:srgbClr val="000000"/>
                </a:solidFill>
                <a:uFill>
                  <a:solidFill>
                    <a:srgbClr val="ffffff"/>
                  </a:solidFill>
                </a:uFill>
                <a:latin typeface="Arial"/>
              </a:rPr>
              <a:t>Student: Shannon Dussoye</a:t>
            </a:r>
            <a:r>
              <a:rPr b="0" lang="en-AU" sz="2800" spc="-1" strike="noStrike">
                <a:solidFill>
                  <a:srgbClr val="000000"/>
                </a:solidFill>
                <a:uFill>
                  <a:solidFill>
                    <a:srgbClr val="ffffff"/>
                  </a:solidFill>
                </a:uFill>
                <a:latin typeface="Arial"/>
              </a:rPr>
              <a:t>
</a:t>
            </a:r>
            <a:r>
              <a:rPr b="0" lang="en-AU" sz="2800" spc="-1" strike="noStrike">
                <a:solidFill>
                  <a:srgbClr val="000000"/>
                </a:solidFill>
                <a:uFill>
                  <a:solidFill>
                    <a:srgbClr val="ffffff"/>
                  </a:solidFill>
                </a:uFill>
                <a:latin typeface="Arial"/>
              </a:rPr>
              <a:t>Mentor: Raghunandan Patthar</a:t>
            </a:r>
            <a:endParaRPr b="0" lang="en-AU" sz="4400" spc="-1" strike="noStrike">
              <a:solidFill>
                <a:srgbClr val="000000"/>
              </a:solidFill>
              <a:uFill>
                <a:solidFill>
                  <a:srgbClr val="ffffff"/>
                </a:solidFill>
              </a:uFill>
              <a:latin typeface="Arial"/>
            </a:endParaRPr>
          </a:p>
        </p:txBody>
      </p:sp>
      <p:pic>
        <p:nvPicPr>
          <p:cNvPr id="42" name="" descr=""/>
          <p:cNvPicPr/>
          <p:nvPr/>
        </p:nvPicPr>
        <p:blipFill>
          <a:blip r:embed="rId1"/>
          <a:srcRect l="0" t="0" r="0" b="25812"/>
          <a:stretch/>
        </p:blipFill>
        <p:spPr>
          <a:xfrm>
            <a:off x="6264000" y="5299920"/>
            <a:ext cx="3420000" cy="1899720"/>
          </a:xfrm>
          <a:prstGeom prst="rect">
            <a:avLst/>
          </a:prstGeom>
          <a:ln>
            <a:noFill/>
          </a:ln>
        </p:spPr>
      </p:pic>
    </p:spTree>
  </p:cSld>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TextShape 1"/>
          <p:cNvSpPr txBox="1"/>
          <p:nvPr/>
        </p:nvSpPr>
        <p:spPr>
          <a:xfrm>
            <a:off x="504000" y="1769040"/>
            <a:ext cx="9071640" cy="4384440"/>
          </a:xfrm>
          <a:prstGeom prst="rect">
            <a:avLst/>
          </a:prstGeom>
          <a:noFill/>
          <a:ln>
            <a:noFill/>
          </a:ln>
        </p:spPr>
        <p:txBody>
          <a:bodyPr lIns="0" rIns="0" tIns="0" bIns="0" anchor="ctr"/>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sp>
        <p:nvSpPr>
          <p:cNvPr id="86" name="CustomShape 2"/>
          <p:cNvSpPr/>
          <p:nvPr/>
        </p:nvSpPr>
        <p:spPr>
          <a:xfrm>
            <a:off x="0" y="756000"/>
            <a:ext cx="2592000" cy="540000"/>
          </a:xfrm>
          <a:prstGeom prst="rect">
            <a:avLst/>
          </a:prstGeom>
          <a:solidFill>
            <a:srgbClr val="ff5a60"/>
          </a:solidFill>
          <a:ln>
            <a:solidFill>
              <a:srgbClr val="ffffff"/>
            </a:solidFill>
          </a:ln>
        </p:spPr>
        <p:style>
          <a:lnRef idx="0"/>
          <a:fillRef idx="0"/>
          <a:effectRef idx="0"/>
          <a:fontRef idx="minor"/>
        </p:style>
      </p:sp>
      <p:sp>
        <p:nvSpPr>
          <p:cNvPr id="87" name="TextShape 3"/>
          <p:cNvSpPr txBox="1"/>
          <p:nvPr/>
        </p:nvSpPr>
        <p:spPr>
          <a:xfrm>
            <a:off x="2664360" y="552240"/>
            <a:ext cx="6119640" cy="911880"/>
          </a:xfrm>
          <a:prstGeom prst="rect">
            <a:avLst/>
          </a:prstGeom>
          <a:noFill/>
          <a:ln>
            <a:noFill/>
          </a:ln>
        </p:spPr>
        <p:txBody>
          <a:bodyPr lIns="0" rIns="0" tIns="0" bIns="0" anchor="ctr"/>
          <a:p>
            <a:r>
              <a:rPr b="0" lang="en-AU" sz="3200" spc="-1" strike="noStrike">
                <a:solidFill>
                  <a:srgbClr val="000000"/>
                </a:solidFill>
                <a:uFill>
                  <a:solidFill>
                    <a:srgbClr val="ffffff"/>
                  </a:solidFill>
                </a:uFill>
                <a:latin typeface="Arial"/>
              </a:rPr>
              <a:t>Ensemble Modelling</a:t>
            </a:r>
            <a:endParaRPr b="0" lang="en-AU" sz="3200" spc="-1" strike="noStrike">
              <a:solidFill>
                <a:srgbClr val="000000"/>
              </a:solidFill>
              <a:uFill>
                <a:solidFill>
                  <a:srgbClr val="ffffff"/>
                </a:solidFill>
              </a:uFill>
              <a:latin typeface="Arial"/>
            </a:endParaRPr>
          </a:p>
        </p:txBody>
      </p:sp>
      <p:pic>
        <p:nvPicPr>
          <p:cNvPr id="88" name="" descr=""/>
          <p:cNvPicPr/>
          <p:nvPr/>
        </p:nvPicPr>
        <p:blipFill>
          <a:blip r:embed="rId1"/>
          <a:srcRect l="5852" t="25948" r="2872" b="33476"/>
          <a:stretch/>
        </p:blipFill>
        <p:spPr>
          <a:xfrm>
            <a:off x="7128000" y="6503760"/>
            <a:ext cx="2448000" cy="815760"/>
          </a:xfrm>
          <a:prstGeom prst="rect">
            <a:avLst/>
          </a:prstGeom>
          <a:ln>
            <a:noFill/>
          </a:ln>
        </p:spPr>
      </p:pic>
      <p:sp>
        <p:nvSpPr>
          <p:cNvPr id="89" name="TextShape 4"/>
          <p:cNvSpPr txBox="1"/>
          <p:nvPr/>
        </p:nvSpPr>
        <p:spPr>
          <a:xfrm>
            <a:off x="504000" y="1769040"/>
            <a:ext cx="9071640" cy="4384440"/>
          </a:xfrm>
          <a:prstGeom prst="rect">
            <a:avLst/>
          </a:prstGeom>
          <a:noFill/>
          <a:ln>
            <a:noFill/>
          </a:ln>
        </p:spPr>
        <p:txBody>
          <a:bodyPr lIns="0" rIns="0" tIns="0" bIns="0" anchor="ctr"/>
          <a:p>
            <a:r>
              <a:rPr b="0" i="1" lang="en-AU" sz="2400" spc="-1" strike="noStrike">
                <a:solidFill>
                  <a:srgbClr val="000000"/>
                </a:solidFill>
                <a:uFill>
                  <a:solidFill>
                    <a:srgbClr val="ffffff"/>
                  </a:solidFill>
                </a:uFill>
                <a:latin typeface="Arial"/>
              </a:rPr>
              <a:t>The most voted price is used for the prediction, however, as Random Forest predicts with higher accuracy, it is used as the default model is none of the models predicts the same price. </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The RMSE of the ensemble model is as per table below:</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pic>
        <p:nvPicPr>
          <p:cNvPr id="90" name="" descr=""/>
          <p:cNvPicPr/>
          <p:nvPr/>
        </p:nvPicPr>
        <p:blipFill>
          <a:blip r:embed="rId2"/>
          <a:srcRect l="19920" t="47623" r="20077" b="26130"/>
          <a:stretch/>
        </p:blipFill>
        <p:spPr>
          <a:xfrm>
            <a:off x="1476000" y="4824000"/>
            <a:ext cx="6047640" cy="1511640"/>
          </a:xfrm>
          <a:prstGeom prst="rect">
            <a:avLst/>
          </a:prstGeom>
          <a:ln>
            <a:noFill/>
          </a:ln>
        </p:spPr>
      </p:pic>
    </p:spTree>
  </p:cSld>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TextShape 1"/>
          <p:cNvSpPr txBox="1"/>
          <p:nvPr/>
        </p:nvSpPr>
        <p:spPr>
          <a:xfrm>
            <a:off x="504000" y="1769040"/>
            <a:ext cx="9071640" cy="4384440"/>
          </a:xfrm>
          <a:prstGeom prst="rect">
            <a:avLst/>
          </a:prstGeom>
          <a:noFill/>
          <a:ln>
            <a:noFill/>
          </a:ln>
        </p:spPr>
        <p:txBody>
          <a:bodyPr lIns="0" rIns="0" tIns="0" bIns="0" anchor="ctr"/>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sp>
        <p:nvSpPr>
          <p:cNvPr id="92" name="CustomShape 2"/>
          <p:cNvSpPr/>
          <p:nvPr/>
        </p:nvSpPr>
        <p:spPr>
          <a:xfrm>
            <a:off x="0" y="756000"/>
            <a:ext cx="2592000" cy="540000"/>
          </a:xfrm>
          <a:prstGeom prst="rect">
            <a:avLst/>
          </a:prstGeom>
          <a:solidFill>
            <a:srgbClr val="ff5a60"/>
          </a:solidFill>
          <a:ln>
            <a:solidFill>
              <a:srgbClr val="ffffff"/>
            </a:solidFill>
          </a:ln>
        </p:spPr>
        <p:style>
          <a:lnRef idx="0"/>
          <a:fillRef idx="0"/>
          <a:effectRef idx="0"/>
          <a:fontRef idx="minor"/>
        </p:style>
      </p:sp>
      <p:sp>
        <p:nvSpPr>
          <p:cNvPr id="93" name="TextShape 3"/>
          <p:cNvSpPr txBox="1"/>
          <p:nvPr/>
        </p:nvSpPr>
        <p:spPr>
          <a:xfrm>
            <a:off x="2664360" y="552240"/>
            <a:ext cx="6119640" cy="911880"/>
          </a:xfrm>
          <a:prstGeom prst="rect">
            <a:avLst/>
          </a:prstGeom>
          <a:noFill/>
          <a:ln>
            <a:noFill/>
          </a:ln>
        </p:spPr>
        <p:txBody>
          <a:bodyPr lIns="0" rIns="0" tIns="0" bIns="0" anchor="ctr"/>
          <a:p>
            <a:r>
              <a:rPr b="0" lang="en-AU" sz="3200" spc="-1" strike="noStrike">
                <a:solidFill>
                  <a:srgbClr val="000000"/>
                </a:solidFill>
                <a:uFill>
                  <a:solidFill>
                    <a:srgbClr val="ffffff"/>
                  </a:solidFill>
                </a:uFill>
                <a:latin typeface="Arial"/>
              </a:rPr>
              <a:t>Model Evaluation &amp; Conclusion</a:t>
            </a:r>
            <a:endParaRPr b="0" lang="en-AU" sz="3200" spc="-1" strike="noStrike">
              <a:solidFill>
                <a:srgbClr val="000000"/>
              </a:solidFill>
              <a:uFill>
                <a:solidFill>
                  <a:srgbClr val="ffffff"/>
                </a:solidFill>
              </a:uFill>
              <a:latin typeface="Arial"/>
            </a:endParaRPr>
          </a:p>
        </p:txBody>
      </p:sp>
      <p:pic>
        <p:nvPicPr>
          <p:cNvPr id="94" name="" descr=""/>
          <p:cNvPicPr/>
          <p:nvPr/>
        </p:nvPicPr>
        <p:blipFill>
          <a:blip r:embed="rId1"/>
          <a:srcRect l="5852" t="25948" r="2872" b="33476"/>
          <a:stretch/>
        </p:blipFill>
        <p:spPr>
          <a:xfrm>
            <a:off x="7128000" y="6503760"/>
            <a:ext cx="2448000" cy="815760"/>
          </a:xfrm>
          <a:prstGeom prst="rect">
            <a:avLst/>
          </a:prstGeom>
          <a:ln>
            <a:noFill/>
          </a:ln>
        </p:spPr>
      </p:pic>
      <p:sp>
        <p:nvSpPr>
          <p:cNvPr id="95" name="TextShape 4"/>
          <p:cNvSpPr txBox="1"/>
          <p:nvPr/>
        </p:nvSpPr>
        <p:spPr>
          <a:xfrm>
            <a:off x="504000" y="1769040"/>
            <a:ext cx="9071640" cy="4384440"/>
          </a:xfrm>
          <a:prstGeom prst="rect">
            <a:avLst/>
          </a:prstGeom>
          <a:noFill/>
          <a:ln>
            <a:noFill/>
          </a:ln>
        </p:spPr>
        <p:txBody>
          <a:bodyPr lIns="0" rIns="0" tIns="0" bIns="0" anchor="ctr"/>
          <a:p>
            <a:r>
              <a:rPr b="0" i="1" lang="en-AU" sz="2400" spc="-1" strike="noStrike">
                <a:solidFill>
                  <a:srgbClr val="000000"/>
                </a:solidFill>
                <a:uFill>
                  <a:solidFill>
                    <a:srgbClr val="ffffff"/>
                  </a:solidFill>
                </a:uFill>
                <a:latin typeface="Arial"/>
              </a:rPr>
              <a:t>The ensemble model does not perform better than Random Forest as its accuracy (RMSE) is slightly lower than that of Random forest.</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Therefore, we switch back to Random forest as the modelling technique used to predict the price. </a:t>
            </a:r>
            <a:endParaRPr b="0" lang="en-AU" sz="3200" spc="-1" strike="noStrike">
              <a:solidFill>
                <a:srgbClr val="000000"/>
              </a:solidFill>
              <a:uFill>
                <a:solidFill>
                  <a:srgbClr val="ffffff"/>
                </a:solidFill>
              </a:uFill>
              <a:latin typeface="Arial"/>
            </a:endParaRPr>
          </a:p>
        </p:txBody>
      </p:sp>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 name="TextShape 1"/>
          <p:cNvSpPr txBox="1"/>
          <p:nvPr/>
        </p:nvSpPr>
        <p:spPr>
          <a:xfrm>
            <a:off x="504000" y="1769040"/>
            <a:ext cx="9071640" cy="4384440"/>
          </a:xfrm>
          <a:prstGeom prst="rect">
            <a:avLst/>
          </a:prstGeom>
          <a:noFill/>
          <a:ln>
            <a:noFill/>
          </a:ln>
        </p:spPr>
        <p:txBody>
          <a:bodyPr lIns="0" rIns="0" tIns="0" bIns="0" anchor="ctr"/>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Airbnb is an online marketplace and hospitality service, enabling people to lease or rent short-term lodging including vacation </a:t>
            </a:r>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rentals, apartment rentals, homestays, hostel beds, or hotel rooms.</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sp>
        <p:nvSpPr>
          <p:cNvPr id="44" name="CustomShape 2"/>
          <p:cNvSpPr/>
          <p:nvPr/>
        </p:nvSpPr>
        <p:spPr>
          <a:xfrm>
            <a:off x="0" y="756000"/>
            <a:ext cx="2592000" cy="540000"/>
          </a:xfrm>
          <a:prstGeom prst="rect">
            <a:avLst/>
          </a:prstGeom>
          <a:solidFill>
            <a:srgbClr val="ff5a60"/>
          </a:solidFill>
          <a:ln>
            <a:solidFill>
              <a:srgbClr val="ffffff"/>
            </a:solidFill>
          </a:ln>
        </p:spPr>
        <p:style>
          <a:lnRef idx="0"/>
          <a:fillRef idx="0"/>
          <a:effectRef idx="0"/>
          <a:fontRef idx="minor"/>
        </p:style>
      </p:sp>
      <p:sp>
        <p:nvSpPr>
          <p:cNvPr id="45" name="TextShape 3"/>
          <p:cNvSpPr txBox="1"/>
          <p:nvPr/>
        </p:nvSpPr>
        <p:spPr>
          <a:xfrm>
            <a:off x="2664360" y="720000"/>
            <a:ext cx="4823640" cy="576000"/>
          </a:xfrm>
          <a:prstGeom prst="rect">
            <a:avLst/>
          </a:prstGeom>
          <a:noFill/>
          <a:ln>
            <a:noFill/>
          </a:ln>
        </p:spPr>
        <p:txBody>
          <a:bodyPr lIns="0" rIns="0" tIns="0" bIns="0" anchor="ctr"/>
          <a:p>
            <a:r>
              <a:rPr b="0" lang="en-AU" sz="3200" spc="-1" strike="noStrike">
                <a:solidFill>
                  <a:srgbClr val="000000"/>
                </a:solidFill>
                <a:uFill>
                  <a:solidFill>
                    <a:srgbClr val="ffffff"/>
                  </a:solidFill>
                </a:uFill>
                <a:latin typeface="Arial"/>
              </a:rPr>
              <a:t>What is Airbnb?</a:t>
            </a:r>
            <a:endParaRPr b="0" lang="en-AU" sz="3200" spc="-1" strike="noStrike">
              <a:solidFill>
                <a:srgbClr val="000000"/>
              </a:solidFill>
              <a:uFill>
                <a:solidFill>
                  <a:srgbClr val="ffffff"/>
                </a:solidFill>
              </a:uFill>
              <a:latin typeface="Arial"/>
            </a:endParaRPr>
          </a:p>
        </p:txBody>
      </p:sp>
      <p:pic>
        <p:nvPicPr>
          <p:cNvPr id="46" name="" descr=""/>
          <p:cNvPicPr/>
          <p:nvPr/>
        </p:nvPicPr>
        <p:blipFill>
          <a:blip r:embed="rId1"/>
          <a:srcRect l="5852" t="25948" r="2872" b="33476"/>
          <a:stretch/>
        </p:blipFill>
        <p:spPr>
          <a:xfrm>
            <a:off x="7128000" y="6503760"/>
            <a:ext cx="2448000" cy="815760"/>
          </a:xfrm>
          <a:prstGeom prst="rect">
            <a:avLst/>
          </a:prstGeom>
          <a:ln>
            <a:noFill/>
          </a:ln>
        </p:spPr>
      </p:pic>
    </p:spTree>
  </p:cSld>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 name="TextShape 1"/>
          <p:cNvSpPr txBox="1"/>
          <p:nvPr/>
        </p:nvSpPr>
        <p:spPr>
          <a:xfrm>
            <a:off x="504000" y="1769040"/>
            <a:ext cx="9071640" cy="4384440"/>
          </a:xfrm>
          <a:prstGeom prst="rect">
            <a:avLst/>
          </a:prstGeom>
          <a:noFill/>
          <a:ln>
            <a:noFill/>
          </a:ln>
        </p:spPr>
        <p:txBody>
          <a:bodyPr lIns="0" rIns="0" tIns="0" bIns="0" anchor="ctr"/>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sp>
        <p:nvSpPr>
          <p:cNvPr id="48" name="CustomShape 2"/>
          <p:cNvSpPr/>
          <p:nvPr/>
        </p:nvSpPr>
        <p:spPr>
          <a:xfrm>
            <a:off x="0" y="756000"/>
            <a:ext cx="2592000" cy="540000"/>
          </a:xfrm>
          <a:prstGeom prst="rect">
            <a:avLst/>
          </a:prstGeom>
          <a:solidFill>
            <a:srgbClr val="ff5a60"/>
          </a:solidFill>
          <a:ln>
            <a:solidFill>
              <a:srgbClr val="ffffff"/>
            </a:solidFill>
          </a:ln>
        </p:spPr>
        <p:style>
          <a:lnRef idx="0"/>
          <a:fillRef idx="0"/>
          <a:effectRef idx="0"/>
          <a:fontRef idx="minor"/>
        </p:style>
      </p:sp>
      <p:sp>
        <p:nvSpPr>
          <p:cNvPr id="49" name="TextShape 3"/>
          <p:cNvSpPr txBox="1"/>
          <p:nvPr/>
        </p:nvSpPr>
        <p:spPr>
          <a:xfrm>
            <a:off x="2664360" y="720000"/>
            <a:ext cx="4823640" cy="576000"/>
          </a:xfrm>
          <a:prstGeom prst="rect">
            <a:avLst/>
          </a:prstGeom>
          <a:noFill/>
          <a:ln>
            <a:noFill/>
          </a:ln>
        </p:spPr>
        <p:txBody>
          <a:bodyPr lIns="0" rIns="0" tIns="0" bIns="0" anchor="ctr"/>
          <a:p>
            <a:r>
              <a:rPr b="0" lang="en-AU" sz="3200" spc="-1" strike="noStrike">
                <a:solidFill>
                  <a:srgbClr val="000000"/>
                </a:solidFill>
                <a:uFill>
                  <a:solidFill>
                    <a:srgbClr val="ffffff"/>
                  </a:solidFill>
                </a:uFill>
                <a:latin typeface="Arial"/>
              </a:rPr>
              <a:t>Some Numbers</a:t>
            </a:r>
            <a:endParaRPr b="0" lang="en-AU" sz="3200" spc="-1" strike="noStrike">
              <a:solidFill>
                <a:srgbClr val="000000"/>
              </a:solidFill>
              <a:uFill>
                <a:solidFill>
                  <a:srgbClr val="ffffff"/>
                </a:solidFill>
              </a:uFill>
              <a:latin typeface="Arial"/>
            </a:endParaRPr>
          </a:p>
        </p:txBody>
      </p:sp>
      <p:pic>
        <p:nvPicPr>
          <p:cNvPr id="50" name="" descr=""/>
          <p:cNvPicPr/>
          <p:nvPr/>
        </p:nvPicPr>
        <p:blipFill>
          <a:blip r:embed="rId1"/>
          <a:srcRect l="5852" t="25948" r="2872" b="33476"/>
          <a:stretch/>
        </p:blipFill>
        <p:spPr>
          <a:xfrm>
            <a:off x="7128000" y="6503760"/>
            <a:ext cx="2448000" cy="815760"/>
          </a:xfrm>
          <a:prstGeom prst="rect">
            <a:avLst/>
          </a:prstGeom>
          <a:ln>
            <a:noFill/>
          </a:ln>
        </p:spPr>
      </p:pic>
      <p:sp>
        <p:nvSpPr>
          <p:cNvPr id="51" name="TextShape 4"/>
          <p:cNvSpPr txBox="1"/>
          <p:nvPr/>
        </p:nvSpPr>
        <p:spPr>
          <a:xfrm>
            <a:off x="496800" y="1769040"/>
            <a:ext cx="9071640" cy="4384440"/>
          </a:xfrm>
          <a:prstGeom prst="rect">
            <a:avLst/>
          </a:prstGeom>
          <a:noFill/>
          <a:ln>
            <a:noFill/>
          </a:ln>
        </p:spPr>
        <p:txBody>
          <a:bodyPr lIns="0" rIns="0" tIns="0" bIns="0" anchor="ctr"/>
          <a:p>
            <a:r>
              <a:rPr b="0" i="1" lang="en-AU" sz="2400" spc="-1" strike="noStrike">
                <a:solidFill>
                  <a:srgbClr val="000000"/>
                </a:solidFill>
                <a:uFill>
                  <a:solidFill>
                    <a:srgbClr val="ffffff"/>
                  </a:solidFill>
                </a:uFill>
                <a:latin typeface="Arial"/>
              </a:rPr>
              <a:t>Number of Airbnb listings: 2.3m</a:t>
            </a:r>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Average number of nightly stays: 500,000</a:t>
            </a:r>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Number of active Airbnb cities: 65,000</a:t>
            </a:r>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20% of guest lists their properties on Airbnb</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spTree>
  </p:cSld>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TextShape 1"/>
          <p:cNvSpPr txBox="1"/>
          <p:nvPr/>
        </p:nvSpPr>
        <p:spPr>
          <a:xfrm>
            <a:off x="504000" y="1769040"/>
            <a:ext cx="9071640" cy="4384440"/>
          </a:xfrm>
          <a:prstGeom prst="rect">
            <a:avLst/>
          </a:prstGeom>
          <a:noFill/>
          <a:ln>
            <a:noFill/>
          </a:ln>
        </p:spPr>
        <p:txBody>
          <a:bodyPr lIns="0" rIns="0" tIns="0" bIns="0" anchor="ctr"/>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sp>
        <p:nvSpPr>
          <p:cNvPr id="53" name="CustomShape 2"/>
          <p:cNvSpPr/>
          <p:nvPr/>
        </p:nvSpPr>
        <p:spPr>
          <a:xfrm>
            <a:off x="0" y="756000"/>
            <a:ext cx="2592000" cy="540000"/>
          </a:xfrm>
          <a:prstGeom prst="rect">
            <a:avLst/>
          </a:prstGeom>
          <a:solidFill>
            <a:srgbClr val="ff5a60"/>
          </a:solidFill>
          <a:ln>
            <a:solidFill>
              <a:srgbClr val="ffffff"/>
            </a:solidFill>
          </a:ln>
        </p:spPr>
        <p:style>
          <a:lnRef idx="0"/>
          <a:fillRef idx="0"/>
          <a:effectRef idx="0"/>
          <a:fontRef idx="minor"/>
        </p:style>
      </p:sp>
      <p:sp>
        <p:nvSpPr>
          <p:cNvPr id="54" name="TextShape 3"/>
          <p:cNvSpPr txBox="1"/>
          <p:nvPr/>
        </p:nvSpPr>
        <p:spPr>
          <a:xfrm>
            <a:off x="2664360" y="720000"/>
            <a:ext cx="4823640" cy="576000"/>
          </a:xfrm>
          <a:prstGeom prst="rect">
            <a:avLst/>
          </a:prstGeom>
          <a:noFill/>
          <a:ln>
            <a:noFill/>
          </a:ln>
        </p:spPr>
        <p:txBody>
          <a:bodyPr lIns="0" rIns="0" tIns="0" bIns="0" anchor="ctr"/>
          <a:p>
            <a:r>
              <a:rPr b="0" lang="en-AU" sz="3200" spc="-1" strike="noStrike">
                <a:solidFill>
                  <a:srgbClr val="000000"/>
                </a:solidFill>
                <a:uFill>
                  <a:solidFill>
                    <a:srgbClr val="ffffff"/>
                  </a:solidFill>
                </a:uFill>
                <a:latin typeface="Arial"/>
              </a:rPr>
              <a:t>Motivation</a:t>
            </a:r>
            <a:endParaRPr b="0" lang="en-AU" sz="3200" spc="-1" strike="noStrike">
              <a:solidFill>
                <a:srgbClr val="000000"/>
              </a:solidFill>
              <a:uFill>
                <a:solidFill>
                  <a:srgbClr val="ffffff"/>
                </a:solidFill>
              </a:uFill>
              <a:latin typeface="Arial"/>
            </a:endParaRPr>
          </a:p>
        </p:txBody>
      </p:sp>
      <p:pic>
        <p:nvPicPr>
          <p:cNvPr id="55" name="" descr=""/>
          <p:cNvPicPr/>
          <p:nvPr/>
        </p:nvPicPr>
        <p:blipFill>
          <a:blip r:embed="rId1"/>
          <a:srcRect l="5852" t="25948" r="2872" b="33476"/>
          <a:stretch/>
        </p:blipFill>
        <p:spPr>
          <a:xfrm>
            <a:off x="7128000" y="6503760"/>
            <a:ext cx="2448000" cy="815760"/>
          </a:xfrm>
          <a:prstGeom prst="rect">
            <a:avLst/>
          </a:prstGeom>
          <a:ln>
            <a:noFill/>
          </a:ln>
        </p:spPr>
      </p:pic>
      <p:sp>
        <p:nvSpPr>
          <p:cNvPr id="56" name="TextShape 4"/>
          <p:cNvSpPr txBox="1"/>
          <p:nvPr/>
        </p:nvSpPr>
        <p:spPr>
          <a:xfrm>
            <a:off x="489600" y="1769400"/>
            <a:ext cx="3974400" cy="4384440"/>
          </a:xfrm>
          <a:prstGeom prst="rect">
            <a:avLst/>
          </a:prstGeom>
          <a:noFill/>
          <a:ln>
            <a:noFill/>
          </a:ln>
        </p:spPr>
        <p:txBody>
          <a:bodyPr lIns="0" rIns="0" tIns="0" bIns="0" anchor="ctr"/>
          <a:p>
            <a:r>
              <a:rPr b="0" i="1" lang="en-AU" sz="2400" spc="-1" strike="noStrike">
                <a:solidFill>
                  <a:srgbClr val="000000"/>
                </a:solidFill>
                <a:uFill>
                  <a:solidFill>
                    <a:srgbClr val="ffffff"/>
                  </a:solidFill>
                </a:uFill>
                <a:latin typeface="Arial"/>
              </a:rPr>
              <a:t>There are 23,615 listings </a:t>
            </a:r>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in New South Wales </a:t>
            </a:r>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Australia. </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Listing prices are added by owners and might not be competitive.</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We’ll create a model that will predict the listing price based on a number of different attributes.</a:t>
            </a:r>
            <a:endParaRPr b="0" lang="en-AU" sz="3200" spc="-1" strike="noStrike">
              <a:solidFill>
                <a:srgbClr val="000000"/>
              </a:solidFill>
              <a:uFill>
                <a:solidFill>
                  <a:srgbClr val="ffffff"/>
                </a:solidFill>
              </a:uFill>
              <a:latin typeface="Arial"/>
            </a:endParaRPr>
          </a:p>
        </p:txBody>
      </p:sp>
      <p:pic>
        <p:nvPicPr>
          <p:cNvPr id="57" name="" descr=""/>
          <p:cNvPicPr/>
          <p:nvPr/>
        </p:nvPicPr>
        <p:blipFill>
          <a:blip r:embed="rId2"/>
          <a:stretch/>
        </p:blipFill>
        <p:spPr>
          <a:xfrm>
            <a:off x="4567320" y="1728000"/>
            <a:ext cx="5205240" cy="4536000"/>
          </a:xfrm>
          <a:prstGeom prst="rect">
            <a:avLst/>
          </a:prstGeom>
          <a:ln>
            <a:noFill/>
          </a:ln>
        </p:spPr>
      </p:pic>
    </p:spTree>
  </p:cSld>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 name="TextShape 1"/>
          <p:cNvSpPr txBox="1"/>
          <p:nvPr/>
        </p:nvSpPr>
        <p:spPr>
          <a:xfrm>
            <a:off x="504000" y="1769040"/>
            <a:ext cx="9071640" cy="4384440"/>
          </a:xfrm>
          <a:prstGeom prst="rect">
            <a:avLst/>
          </a:prstGeom>
          <a:noFill/>
          <a:ln>
            <a:noFill/>
          </a:ln>
        </p:spPr>
        <p:txBody>
          <a:bodyPr lIns="0" rIns="0" tIns="0" bIns="0" anchor="ctr"/>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sp>
        <p:nvSpPr>
          <p:cNvPr id="59" name="CustomShape 2"/>
          <p:cNvSpPr/>
          <p:nvPr/>
        </p:nvSpPr>
        <p:spPr>
          <a:xfrm>
            <a:off x="0" y="756000"/>
            <a:ext cx="2592000" cy="540000"/>
          </a:xfrm>
          <a:prstGeom prst="rect">
            <a:avLst/>
          </a:prstGeom>
          <a:solidFill>
            <a:srgbClr val="ff5a60"/>
          </a:solidFill>
          <a:ln>
            <a:solidFill>
              <a:srgbClr val="ffffff"/>
            </a:solidFill>
          </a:ln>
        </p:spPr>
        <p:style>
          <a:lnRef idx="0"/>
          <a:fillRef idx="0"/>
          <a:effectRef idx="0"/>
          <a:fontRef idx="minor"/>
        </p:style>
      </p:sp>
      <p:sp>
        <p:nvSpPr>
          <p:cNvPr id="60" name="TextShape 3"/>
          <p:cNvSpPr txBox="1"/>
          <p:nvPr/>
        </p:nvSpPr>
        <p:spPr>
          <a:xfrm>
            <a:off x="2664360" y="720000"/>
            <a:ext cx="4823640" cy="576000"/>
          </a:xfrm>
          <a:prstGeom prst="rect">
            <a:avLst/>
          </a:prstGeom>
          <a:noFill/>
          <a:ln>
            <a:noFill/>
          </a:ln>
        </p:spPr>
        <p:txBody>
          <a:bodyPr lIns="0" rIns="0" tIns="0" bIns="0" anchor="ctr"/>
          <a:p>
            <a:r>
              <a:rPr b="0" lang="en-AU" sz="3200" spc="-1" strike="noStrike">
                <a:solidFill>
                  <a:srgbClr val="000000"/>
                </a:solidFill>
                <a:uFill>
                  <a:solidFill>
                    <a:srgbClr val="ffffff"/>
                  </a:solidFill>
                </a:uFill>
                <a:latin typeface="Arial"/>
              </a:rPr>
              <a:t>Approach</a:t>
            </a:r>
            <a:endParaRPr b="0" lang="en-AU" sz="3200" spc="-1" strike="noStrike">
              <a:solidFill>
                <a:srgbClr val="000000"/>
              </a:solidFill>
              <a:uFill>
                <a:solidFill>
                  <a:srgbClr val="ffffff"/>
                </a:solidFill>
              </a:uFill>
              <a:latin typeface="Arial"/>
            </a:endParaRPr>
          </a:p>
        </p:txBody>
      </p:sp>
      <p:pic>
        <p:nvPicPr>
          <p:cNvPr id="61" name="" descr=""/>
          <p:cNvPicPr/>
          <p:nvPr/>
        </p:nvPicPr>
        <p:blipFill>
          <a:blip r:embed="rId1"/>
          <a:srcRect l="5852" t="25948" r="2872" b="33476"/>
          <a:stretch/>
        </p:blipFill>
        <p:spPr>
          <a:xfrm>
            <a:off x="7128000" y="6503760"/>
            <a:ext cx="2448000" cy="815760"/>
          </a:xfrm>
          <a:prstGeom prst="rect">
            <a:avLst/>
          </a:prstGeom>
          <a:ln>
            <a:noFill/>
          </a:ln>
        </p:spPr>
      </p:pic>
      <p:sp>
        <p:nvSpPr>
          <p:cNvPr id="62" name="TextShape 4"/>
          <p:cNvSpPr txBox="1"/>
          <p:nvPr/>
        </p:nvSpPr>
        <p:spPr>
          <a:xfrm>
            <a:off x="496800" y="1769040"/>
            <a:ext cx="9071640" cy="4384440"/>
          </a:xfrm>
          <a:prstGeom prst="rect">
            <a:avLst/>
          </a:prstGeom>
          <a:noFill/>
          <a:ln>
            <a:noFill/>
          </a:ln>
        </p:spPr>
        <p:txBody>
          <a:bodyPr lIns="0" rIns="0" tIns="0" bIns="0" anchor="ctr"/>
          <a:p>
            <a:r>
              <a:rPr b="0" i="1" lang="en-AU" sz="2400" spc="-1" strike="noStrike">
                <a:solidFill>
                  <a:srgbClr val="000000"/>
                </a:solidFill>
                <a:uFill>
                  <a:solidFill>
                    <a:srgbClr val="ffffff"/>
                  </a:solidFill>
                </a:uFill>
                <a:latin typeface="Arial"/>
              </a:rPr>
              <a:t>As Airbnb is mainly used for holiday rentals, we’ll use the following attributes to predict the price:</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pPr marL="216000" indent="-216000">
              <a:buClr>
                <a:srgbClr val="000000"/>
              </a:buClr>
              <a:buSzPct val="45000"/>
              <a:buFont typeface="Wingdings" charset="2"/>
              <a:buChar char=""/>
            </a:pPr>
            <a:r>
              <a:rPr b="0" i="1" lang="en-AU" sz="2400" spc="-1" strike="noStrike">
                <a:solidFill>
                  <a:srgbClr val="000000"/>
                </a:solidFill>
                <a:uFill>
                  <a:solidFill>
                    <a:srgbClr val="ffffff"/>
                  </a:solidFill>
                </a:uFill>
                <a:latin typeface="Arial"/>
              </a:rPr>
              <a:t>How far is the listing to the closest city </a:t>
            </a:r>
            <a:endParaRPr b="0" lang="en-AU" sz="3200" spc="-1" strike="noStrike">
              <a:solidFill>
                <a:srgbClr val="000000"/>
              </a:solidFill>
              <a:uFill>
                <a:solidFill>
                  <a:srgbClr val="ffffff"/>
                </a:solidFill>
              </a:uFill>
              <a:latin typeface="Arial"/>
            </a:endParaRPr>
          </a:p>
          <a:p>
            <a:pPr marL="216000" indent="-216000">
              <a:buClr>
                <a:srgbClr val="000000"/>
              </a:buClr>
              <a:buSzPct val="45000"/>
              <a:buFont typeface="Wingdings" charset="2"/>
              <a:buChar char=""/>
            </a:pPr>
            <a:r>
              <a:rPr b="0" i="1" lang="en-AU" sz="2400" spc="-1" strike="noStrike">
                <a:solidFill>
                  <a:srgbClr val="000000"/>
                </a:solidFill>
                <a:uFill>
                  <a:solidFill>
                    <a:srgbClr val="ffffff"/>
                  </a:solidFill>
                </a:uFill>
                <a:latin typeface="Arial"/>
              </a:rPr>
              <a:t>Weather a train station is within 1km of the listing</a:t>
            </a:r>
            <a:endParaRPr b="0" lang="en-AU" sz="3200" spc="-1" strike="noStrike">
              <a:solidFill>
                <a:srgbClr val="000000"/>
              </a:solidFill>
              <a:uFill>
                <a:solidFill>
                  <a:srgbClr val="ffffff"/>
                </a:solidFill>
              </a:uFill>
              <a:latin typeface="Arial"/>
            </a:endParaRPr>
          </a:p>
          <a:p>
            <a:pPr marL="216000" indent="-216000">
              <a:buClr>
                <a:srgbClr val="000000"/>
              </a:buClr>
              <a:buSzPct val="45000"/>
              <a:buFont typeface="Wingdings" charset="2"/>
              <a:buChar char=""/>
            </a:pPr>
            <a:r>
              <a:rPr b="0" i="1" lang="en-AU" sz="2400" spc="-1" strike="noStrike">
                <a:solidFill>
                  <a:srgbClr val="000000"/>
                </a:solidFill>
                <a:uFill>
                  <a:solidFill>
                    <a:srgbClr val="ffffff"/>
                  </a:solidFill>
                </a:uFill>
                <a:latin typeface="Arial"/>
              </a:rPr>
              <a:t>Number of Points of Interests within specific distance</a:t>
            </a:r>
            <a:endParaRPr b="0" lang="en-AU" sz="3200" spc="-1" strike="noStrike">
              <a:solidFill>
                <a:srgbClr val="000000"/>
              </a:solidFill>
              <a:uFill>
                <a:solidFill>
                  <a:srgbClr val="ffffff"/>
                </a:solidFill>
              </a:uFill>
              <a:latin typeface="Arial"/>
            </a:endParaRPr>
          </a:p>
          <a:p>
            <a:pPr marL="216000" indent="-216000">
              <a:buClr>
                <a:srgbClr val="000000"/>
              </a:buClr>
              <a:buSzPct val="45000"/>
              <a:buFont typeface="Wingdings" charset="2"/>
              <a:buChar char=""/>
            </a:pPr>
            <a:r>
              <a:rPr b="0" i="1" lang="en-AU" sz="2400" spc="-1" strike="noStrike">
                <a:solidFill>
                  <a:srgbClr val="000000"/>
                </a:solidFill>
                <a:uFill>
                  <a:solidFill>
                    <a:srgbClr val="ffffff"/>
                  </a:solidFill>
                </a:uFill>
                <a:latin typeface="Arial"/>
              </a:rPr>
              <a:t>How far is the listing to the beach</a:t>
            </a:r>
            <a:endParaRPr b="0" lang="en-AU" sz="3200" spc="-1" strike="noStrike">
              <a:solidFill>
                <a:srgbClr val="000000"/>
              </a:solidFill>
              <a:uFill>
                <a:solidFill>
                  <a:srgbClr val="ffffff"/>
                </a:solidFill>
              </a:uFill>
              <a:latin typeface="Arial"/>
            </a:endParaRPr>
          </a:p>
        </p:txBody>
      </p:sp>
    </p:spTree>
  </p:cSld>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 name="TextShape 1"/>
          <p:cNvSpPr txBox="1"/>
          <p:nvPr/>
        </p:nvSpPr>
        <p:spPr>
          <a:xfrm>
            <a:off x="504000" y="1769040"/>
            <a:ext cx="9071640" cy="4384440"/>
          </a:xfrm>
          <a:prstGeom prst="rect">
            <a:avLst/>
          </a:prstGeom>
          <a:noFill/>
          <a:ln>
            <a:noFill/>
          </a:ln>
        </p:spPr>
        <p:txBody>
          <a:bodyPr lIns="0" rIns="0" tIns="0" bIns="0" anchor="ctr"/>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sp>
        <p:nvSpPr>
          <p:cNvPr id="64" name="CustomShape 2"/>
          <p:cNvSpPr/>
          <p:nvPr/>
        </p:nvSpPr>
        <p:spPr>
          <a:xfrm>
            <a:off x="0" y="756000"/>
            <a:ext cx="2592000" cy="540000"/>
          </a:xfrm>
          <a:prstGeom prst="rect">
            <a:avLst/>
          </a:prstGeom>
          <a:solidFill>
            <a:srgbClr val="ff5a60"/>
          </a:solidFill>
          <a:ln>
            <a:solidFill>
              <a:srgbClr val="ffffff"/>
            </a:solidFill>
          </a:ln>
        </p:spPr>
        <p:style>
          <a:lnRef idx="0"/>
          <a:fillRef idx="0"/>
          <a:effectRef idx="0"/>
          <a:fontRef idx="minor"/>
        </p:style>
      </p:sp>
      <p:sp>
        <p:nvSpPr>
          <p:cNvPr id="65" name="TextShape 3"/>
          <p:cNvSpPr txBox="1"/>
          <p:nvPr/>
        </p:nvSpPr>
        <p:spPr>
          <a:xfrm>
            <a:off x="2664360" y="720000"/>
            <a:ext cx="4823640" cy="576000"/>
          </a:xfrm>
          <a:prstGeom prst="rect">
            <a:avLst/>
          </a:prstGeom>
          <a:noFill/>
          <a:ln>
            <a:noFill/>
          </a:ln>
        </p:spPr>
        <p:txBody>
          <a:bodyPr lIns="0" rIns="0" tIns="0" bIns="0" anchor="ctr"/>
          <a:p>
            <a:r>
              <a:rPr b="0" lang="en-AU" sz="3200" spc="-1" strike="noStrike">
                <a:solidFill>
                  <a:srgbClr val="000000"/>
                </a:solidFill>
                <a:uFill>
                  <a:solidFill>
                    <a:srgbClr val="ffffff"/>
                  </a:solidFill>
                </a:uFill>
                <a:latin typeface="Arial"/>
              </a:rPr>
              <a:t>Listings Price</a:t>
            </a:r>
            <a:endParaRPr b="0" lang="en-AU" sz="3200" spc="-1" strike="noStrike">
              <a:solidFill>
                <a:srgbClr val="000000"/>
              </a:solidFill>
              <a:uFill>
                <a:solidFill>
                  <a:srgbClr val="ffffff"/>
                </a:solidFill>
              </a:uFill>
              <a:latin typeface="Arial"/>
            </a:endParaRPr>
          </a:p>
        </p:txBody>
      </p:sp>
      <p:pic>
        <p:nvPicPr>
          <p:cNvPr id="66" name="" descr=""/>
          <p:cNvPicPr/>
          <p:nvPr/>
        </p:nvPicPr>
        <p:blipFill>
          <a:blip r:embed="rId1"/>
          <a:srcRect l="5852" t="25948" r="2872" b="33476"/>
          <a:stretch/>
        </p:blipFill>
        <p:spPr>
          <a:xfrm>
            <a:off x="7128000" y="6503760"/>
            <a:ext cx="2448000" cy="815760"/>
          </a:xfrm>
          <a:prstGeom prst="rect">
            <a:avLst/>
          </a:prstGeom>
          <a:ln>
            <a:noFill/>
          </a:ln>
        </p:spPr>
      </p:pic>
      <p:pic>
        <p:nvPicPr>
          <p:cNvPr id="67" name="" descr=""/>
          <p:cNvPicPr/>
          <p:nvPr/>
        </p:nvPicPr>
        <p:blipFill>
          <a:blip r:embed="rId2"/>
          <a:srcRect l="0" t="0" r="8733" b="0"/>
          <a:stretch/>
        </p:blipFill>
        <p:spPr>
          <a:xfrm>
            <a:off x="252000" y="1980000"/>
            <a:ext cx="6724440" cy="4212000"/>
          </a:xfrm>
          <a:prstGeom prst="rect">
            <a:avLst/>
          </a:prstGeom>
          <a:ln>
            <a:noFill/>
          </a:ln>
        </p:spPr>
      </p:pic>
      <p:sp>
        <p:nvSpPr>
          <p:cNvPr id="68" name="TextShape 4"/>
          <p:cNvSpPr txBox="1"/>
          <p:nvPr/>
        </p:nvSpPr>
        <p:spPr>
          <a:xfrm>
            <a:off x="7286040" y="1839960"/>
            <a:ext cx="2541960" cy="4418280"/>
          </a:xfrm>
          <a:prstGeom prst="rect">
            <a:avLst/>
          </a:prstGeom>
          <a:noFill/>
          <a:ln>
            <a:noFill/>
          </a:ln>
        </p:spPr>
        <p:txBody>
          <a:bodyPr lIns="0" rIns="0" tIns="0" bIns="0" anchor="ctr"/>
          <a:p>
            <a:r>
              <a:rPr b="0" i="1" lang="en-AU" sz="2400" spc="-1" strike="noStrike">
                <a:solidFill>
                  <a:srgbClr val="000000"/>
                </a:solidFill>
                <a:uFill>
                  <a:solidFill>
                    <a:srgbClr val="ffffff"/>
                  </a:solidFill>
                </a:uFill>
                <a:latin typeface="Arial"/>
              </a:rPr>
              <a:t>The map shows the listings in NSW and the size of the circles depicts the price.</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As it can be seen the price is higher along the coast.</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However, there as other areas where price is high.</a:t>
            </a:r>
            <a:endParaRPr b="0" lang="en-AU" sz="3200" spc="-1" strike="noStrike">
              <a:solidFill>
                <a:srgbClr val="000000"/>
              </a:solidFill>
              <a:uFill>
                <a:solidFill>
                  <a:srgbClr val="ffffff"/>
                </a:solidFill>
              </a:uFill>
              <a:latin typeface="Arial"/>
            </a:endParaRPr>
          </a:p>
        </p:txBody>
      </p:sp>
    </p:spTree>
  </p:cSld>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TextShape 1"/>
          <p:cNvSpPr txBox="1"/>
          <p:nvPr/>
        </p:nvSpPr>
        <p:spPr>
          <a:xfrm>
            <a:off x="504000" y="1769040"/>
            <a:ext cx="9071640" cy="4384440"/>
          </a:xfrm>
          <a:prstGeom prst="rect">
            <a:avLst/>
          </a:prstGeom>
          <a:noFill/>
          <a:ln>
            <a:noFill/>
          </a:ln>
        </p:spPr>
        <p:txBody>
          <a:bodyPr lIns="0" rIns="0" tIns="0" bIns="0" anchor="ctr"/>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sp>
        <p:nvSpPr>
          <p:cNvPr id="70" name="CustomShape 2"/>
          <p:cNvSpPr/>
          <p:nvPr/>
        </p:nvSpPr>
        <p:spPr>
          <a:xfrm>
            <a:off x="0" y="756000"/>
            <a:ext cx="2592000" cy="540000"/>
          </a:xfrm>
          <a:prstGeom prst="rect">
            <a:avLst/>
          </a:prstGeom>
          <a:solidFill>
            <a:srgbClr val="ff5a60"/>
          </a:solidFill>
          <a:ln>
            <a:solidFill>
              <a:srgbClr val="ffffff"/>
            </a:solidFill>
          </a:ln>
        </p:spPr>
        <p:style>
          <a:lnRef idx="0"/>
          <a:fillRef idx="0"/>
          <a:effectRef idx="0"/>
          <a:fontRef idx="minor"/>
        </p:style>
      </p:sp>
      <p:sp>
        <p:nvSpPr>
          <p:cNvPr id="71" name="TextShape 3"/>
          <p:cNvSpPr txBox="1"/>
          <p:nvPr/>
        </p:nvSpPr>
        <p:spPr>
          <a:xfrm>
            <a:off x="2664360" y="552240"/>
            <a:ext cx="6119640" cy="911880"/>
          </a:xfrm>
          <a:prstGeom prst="rect">
            <a:avLst/>
          </a:prstGeom>
          <a:noFill/>
          <a:ln>
            <a:noFill/>
          </a:ln>
        </p:spPr>
        <p:txBody>
          <a:bodyPr lIns="0" rIns="0" tIns="0" bIns="0" anchor="ctr"/>
          <a:p>
            <a:r>
              <a:rPr b="0" lang="en-AU" sz="3200" spc="-1" strike="noStrike">
                <a:solidFill>
                  <a:srgbClr val="000000"/>
                </a:solidFill>
                <a:uFill>
                  <a:solidFill>
                    <a:srgbClr val="ffffff"/>
                  </a:solidFill>
                </a:uFill>
                <a:latin typeface="Arial"/>
              </a:rPr>
              <a:t>Features Selection &amp; Engineering</a:t>
            </a:r>
            <a:endParaRPr b="0" lang="en-AU" sz="3200" spc="-1" strike="noStrike">
              <a:solidFill>
                <a:srgbClr val="000000"/>
              </a:solidFill>
              <a:uFill>
                <a:solidFill>
                  <a:srgbClr val="ffffff"/>
                </a:solidFill>
              </a:uFill>
              <a:latin typeface="Arial"/>
            </a:endParaRPr>
          </a:p>
        </p:txBody>
      </p:sp>
      <p:pic>
        <p:nvPicPr>
          <p:cNvPr id="72" name="" descr=""/>
          <p:cNvPicPr/>
          <p:nvPr/>
        </p:nvPicPr>
        <p:blipFill>
          <a:blip r:embed="rId1"/>
          <a:srcRect l="5852" t="25948" r="2872" b="33476"/>
          <a:stretch/>
        </p:blipFill>
        <p:spPr>
          <a:xfrm>
            <a:off x="7128000" y="6503760"/>
            <a:ext cx="2448000" cy="815760"/>
          </a:xfrm>
          <a:prstGeom prst="rect">
            <a:avLst/>
          </a:prstGeom>
          <a:ln>
            <a:noFill/>
          </a:ln>
        </p:spPr>
      </p:pic>
      <p:sp>
        <p:nvSpPr>
          <p:cNvPr id="73" name="TextShape 4"/>
          <p:cNvSpPr txBox="1"/>
          <p:nvPr/>
        </p:nvSpPr>
        <p:spPr>
          <a:xfrm>
            <a:off x="496800" y="1769040"/>
            <a:ext cx="9071640" cy="4384440"/>
          </a:xfrm>
          <a:prstGeom prst="rect">
            <a:avLst/>
          </a:prstGeom>
          <a:noFill/>
          <a:ln>
            <a:noFill/>
          </a:ln>
        </p:spPr>
        <p:txBody>
          <a:bodyPr lIns="0" rIns="0" tIns="0" bIns="0" anchor="ctr"/>
          <a:p>
            <a:r>
              <a:rPr b="1" i="1" lang="en-AU" sz="2400" spc="-1" strike="noStrike">
                <a:solidFill>
                  <a:srgbClr val="000000"/>
                </a:solidFill>
                <a:uFill>
                  <a:solidFill>
                    <a:srgbClr val="ffffff"/>
                  </a:solidFill>
                </a:uFill>
                <a:latin typeface="Arial"/>
              </a:rPr>
              <a:t>Feature Selection</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The dataset contains around 95 attributes relating to the renter and listings specification. Only important features were selected and only 15 important attributes were selected.</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1" i="1" lang="en-AU" sz="2400" spc="-1" strike="noStrike">
                <a:solidFill>
                  <a:srgbClr val="000000"/>
                </a:solidFill>
                <a:uFill>
                  <a:solidFill>
                    <a:srgbClr val="ffffff"/>
                  </a:solidFill>
                </a:uFill>
                <a:latin typeface="Arial"/>
              </a:rPr>
              <a:t>Feature Engineering</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Features relating to Points of Interests were created. e.g. whether the nearest city is within 1/5/10 km of the listing and number of POI within 1/5/10 km.</a:t>
            </a:r>
            <a:endParaRPr b="0" lang="en-AU" sz="3200" spc="-1" strike="noStrike">
              <a:solidFill>
                <a:srgbClr val="000000"/>
              </a:solidFill>
              <a:uFill>
                <a:solidFill>
                  <a:srgbClr val="ffffff"/>
                </a:solidFill>
              </a:uFill>
              <a:latin typeface="Arial"/>
            </a:endParaRPr>
          </a:p>
        </p:txBody>
      </p:sp>
    </p:spTree>
  </p:cSld>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 name="TextShape 1"/>
          <p:cNvSpPr txBox="1"/>
          <p:nvPr/>
        </p:nvSpPr>
        <p:spPr>
          <a:xfrm>
            <a:off x="504000" y="1769040"/>
            <a:ext cx="9071640" cy="4384440"/>
          </a:xfrm>
          <a:prstGeom prst="rect">
            <a:avLst/>
          </a:prstGeom>
          <a:noFill/>
          <a:ln>
            <a:noFill/>
          </a:ln>
        </p:spPr>
        <p:txBody>
          <a:bodyPr lIns="0" rIns="0" tIns="0" bIns="0" anchor="ctr"/>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sp>
        <p:nvSpPr>
          <p:cNvPr id="75" name="CustomShape 2"/>
          <p:cNvSpPr/>
          <p:nvPr/>
        </p:nvSpPr>
        <p:spPr>
          <a:xfrm>
            <a:off x="0" y="756000"/>
            <a:ext cx="2592000" cy="540000"/>
          </a:xfrm>
          <a:prstGeom prst="rect">
            <a:avLst/>
          </a:prstGeom>
          <a:solidFill>
            <a:srgbClr val="ff5a60"/>
          </a:solidFill>
          <a:ln>
            <a:solidFill>
              <a:srgbClr val="ffffff"/>
            </a:solidFill>
          </a:ln>
        </p:spPr>
        <p:style>
          <a:lnRef idx="0"/>
          <a:fillRef idx="0"/>
          <a:effectRef idx="0"/>
          <a:fontRef idx="minor"/>
        </p:style>
      </p:sp>
      <p:sp>
        <p:nvSpPr>
          <p:cNvPr id="76" name="TextShape 3"/>
          <p:cNvSpPr txBox="1"/>
          <p:nvPr/>
        </p:nvSpPr>
        <p:spPr>
          <a:xfrm>
            <a:off x="2664360" y="552240"/>
            <a:ext cx="6119640" cy="911880"/>
          </a:xfrm>
          <a:prstGeom prst="rect">
            <a:avLst/>
          </a:prstGeom>
          <a:noFill/>
          <a:ln>
            <a:noFill/>
          </a:ln>
        </p:spPr>
        <p:txBody>
          <a:bodyPr lIns="0" rIns="0" tIns="0" bIns="0" anchor="ctr"/>
          <a:p>
            <a:r>
              <a:rPr b="0" lang="en-AU" sz="3200" spc="-1" strike="noStrike">
                <a:solidFill>
                  <a:srgbClr val="000000"/>
                </a:solidFill>
                <a:uFill>
                  <a:solidFill>
                    <a:srgbClr val="ffffff"/>
                  </a:solidFill>
                </a:uFill>
                <a:latin typeface="Arial"/>
              </a:rPr>
              <a:t>Modelling</a:t>
            </a:r>
            <a:endParaRPr b="0" lang="en-AU" sz="3200" spc="-1" strike="noStrike">
              <a:solidFill>
                <a:srgbClr val="000000"/>
              </a:solidFill>
              <a:uFill>
                <a:solidFill>
                  <a:srgbClr val="ffffff"/>
                </a:solidFill>
              </a:uFill>
              <a:latin typeface="Arial"/>
            </a:endParaRPr>
          </a:p>
        </p:txBody>
      </p:sp>
      <p:pic>
        <p:nvPicPr>
          <p:cNvPr id="77" name="" descr=""/>
          <p:cNvPicPr/>
          <p:nvPr/>
        </p:nvPicPr>
        <p:blipFill>
          <a:blip r:embed="rId1"/>
          <a:srcRect l="5852" t="25948" r="2872" b="33476"/>
          <a:stretch/>
        </p:blipFill>
        <p:spPr>
          <a:xfrm>
            <a:off x="7128000" y="6503760"/>
            <a:ext cx="2448000" cy="815760"/>
          </a:xfrm>
          <a:prstGeom prst="rect">
            <a:avLst/>
          </a:prstGeom>
          <a:ln>
            <a:noFill/>
          </a:ln>
        </p:spPr>
      </p:pic>
      <p:sp>
        <p:nvSpPr>
          <p:cNvPr id="78" name="TextShape 4"/>
          <p:cNvSpPr txBox="1"/>
          <p:nvPr/>
        </p:nvSpPr>
        <p:spPr>
          <a:xfrm>
            <a:off x="496800" y="1769040"/>
            <a:ext cx="9071640" cy="4384440"/>
          </a:xfrm>
          <a:prstGeom prst="rect">
            <a:avLst/>
          </a:prstGeom>
          <a:noFill/>
          <a:ln>
            <a:noFill/>
          </a:ln>
        </p:spPr>
        <p:txBody>
          <a:bodyPr lIns="0" rIns="0" tIns="0" bIns="0" anchor="ctr"/>
          <a:p>
            <a:r>
              <a:rPr b="0" i="1" lang="en-AU" sz="2400" spc="-1" strike="noStrike">
                <a:solidFill>
                  <a:srgbClr val="000000"/>
                </a:solidFill>
                <a:uFill>
                  <a:solidFill>
                    <a:srgbClr val="ffffff"/>
                  </a:solidFill>
                </a:uFill>
                <a:latin typeface="Arial"/>
              </a:rPr>
              <a:t>In order to make more accurate predictions an ensemble model consisting of a Linear Regression, Linear Support Vector Machine and Random Forest was used. </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Each Model was ran independently on the dataset and the accuracy was recorded. </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The table below shows the accuracy of each model</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pic>
        <p:nvPicPr>
          <p:cNvPr id="79" name="" descr=""/>
          <p:cNvPicPr/>
          <p:nvPr/>
        </p:nvPicPr>
        <p:blipFill>
          <a:blip r:embed="rId2"/>
          <a:srcRect l="19510" t="47511" r="20487" b="31821"/>
          <a:stretch/>
        </p:blipFill>
        <p:spPr>
          <a:xfrm>
            <a:off x="1620000" y="5253480"/>
            <a:ext cx="6047640" cy="1190160"/>
          </a:xfrm>
          <a:prstGeom prst="rect">
            <a:avLst/>
          </a:prstGeom>
          <a:ln>
            <a:noFill/>
          </a:ln>
        </p:spPr>
      </p:pic>
    </p:spTree>
  </p:cSld>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TextShape 1"/>
          <p:cNvSpPr txBox="1"/>
          <p:nvPr/>
        </p:nvSpPr>
        <p:spPr>
          <a:xfrm>
            <a:off x="504000" y="1769040"/>
            <a:ext cx="9071640" cy="4384440"/>
          </a:xfrm>
          <a:prstGeom prst="rect">
            <a:avLst/>
          </a:prstGeom>
          <a:noFill/>
          <a:ln>
            <a:noFill/>
          </a:ln>
        </p:spPr>
        <p:txBody>
          <a:bodyPr lIns="0" rIns="0" tIns="0" bIns="0" anchor="ctr"/>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p:txBody>
      </p:sp>
      <p:sp>
        <p:nvSpPr>
          <p:cNvPr id="81" name="CustomShape 2"/>
          <p:cNvSpPr/>
          <p:nvPr/>
        </p:nvSpPr>
        <p:spPr>
          <a:xfrm>
            <a:off x="0" y="756000"/>
            <a:ext cx="2592000" cy="540000"/>
          </a:xfrm>
          <a:prstGeom prst="rect">
            <a:avLst/>
          </a:prstGeom>
          <a:solidFill>
            <a:srgbClr val="ff5a60"/>
          </a:solidFill>
          <a:ln>
            <a:solidFill>
              <a:srgbClr val="ffffff"/>
            </a:solidFill>
          </a:ln>
        </p:spPr>
        <p:style>
          <a:lnRef idx="0"/>
          <a:fillRef idx="0"/>
          <a:effectRef idx="0"/>
          <a:fontRef idx="minor"/>
        </p:style>
      </p:sp>
      <p:sp>
        <p:nvSpPr>
          <p:cNvPr id="82" name="TextShape 3"/>
          <p:cNvSpPr txBox="1"/>
          <p:nvPr/>
        </p:nvSpPr>
        <p:spPr>
          <a:xfrm>
            <a:off x="2664360" y="552240"/>
            <a:ext cx="6119640" cy="911880"/>
          </a:xfrm>
          <a:prstGeom prst="rect">
            <a:avLst/>
          </a:prstGeom>
          <a:noFill/>
          <a:ln>
            <a:noFill/>
          </a:ln>
        </p:spPr>
        <p:txBody>
          <a:bodyPr lIns="0" rIns="0" tIns="0" bIns="0" anchor="ctr"/>
          <a:p>
            <a:r>
              <a:rPr b="0" lang="en-AU" sz="3200" spc="-1" strike="noStrike">
                <a:solidFill>
                  <a:srgbClr val="000000"/>
                </a:solidFill>
                <a:uFill>
                  <a:solidFill>
                    <a:srgbClr val="ffffff"/>
                  </a:solidFill>
                </a:uFill>
                <a:latin typeface="Arial"/>
              </a:rPr>
              <a:t>Modelling</a:t>
            </a:r>
            <a:endParaRPr b="0" lang="en-AU" sz="3200" spc="-1" strike="noStrike">
              <a:solidFill>
                <a:srgbClr val="000000"/>
              </a:solidFill>
              <a:uFill>
                <a:solidFill>
                  <a:srgbClr val="ffffff"/>
                </a:solidFill>
              </a:uFill>
              <a:latin typeface="Arial"/>
            </a:endParaRPr>
          </a:p>
        </p:txBody>
      </p:sp>
      <p:pic>
        <p:nvPicPr>
          <p:cNvPr id="83" name="" descr=""/>
          <p:cNvPicPr/>
          <p:nvPr/>
        </p:nvPicPr>
        <p:blipFill>
          <a:blip r:embed="rId1"/>
          <a:srcRect l="5852" t="25948" r="2872" b="33476"/>
          <a:stretch/>
        </p:blipFill>
        <p:spPr>
          <a:xfrm>
            <a:off x="7128000" y="6503760"/>
            <a:ext cx="2448000" cy="815760"/>
          </a:xfrm>
          <a:prstGeom prst="rect">
            <a:avLst/>
          </a:prstGeom>
          <a:ln>
            <a:noFill/>
          </a:ln>
        </p:spPr>
      </p:pic>
      <p:sp>
        <p:nvSpPr>
          <p:cNvPr id="84" name="TextShape 4"/>
          <p:cNvSpPr txBox="1"/>
          <p:nvPr/>
        </p:nvSpPr>
        <p:spPr>
          <a:xfrm>
            <a:off x="504000" y="1769040"/>
            <a:ext cx="9071640" cy="4384440"/>
          </a:xfrm>
          <a:prstGeom prst="rect">
            <a:avLst/>
          </a:prstGeom>
          <a:noFill/>
          <a:ln>
            <a:noFill/>
          </a:ln>
        </p:spPr>
        <p:txBody>
          <a:bodyPr lIns="0" rIns="0" tIns="0" bIns="0" anchor="ctr"/>
          <a:p>
            <a:r>
              <a:rPr b="0" i="1" lang="en-AU" sz="2400" spc="-1" strike="noStrike">
                <a:solidFill>
                  <a:srgbClr val="000000"/>
                </a:solidFill>
                <a:uFill>
                  <a:solidFill>
                    <a:srgbClr val="ffffff"/>
                  </a:solidFill>
                </a:uFill>
                <a:latin typeface="Arial"/>
              </a:rPr>
              <a:t>All the models perform better than the baseline which is the mean price. However, Random Forest predicts the listing price with lowest Root Mean Squared Error, and therefore predicts the price more accurately. </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To create the ensemble model all three models are combined to create a voting algorithm where the prediction that is generated by at least two models is used. </a:t>
            </a:r>
            <a:endParaRPr b="0" lang="en-AU" sz="3200" spc="-1" strike="noStrike">
              <a:solidFill>
                <a:srgbClr val="000000"/>
              </a:solidFill>
              <a:uFill>
                <a:solidFill>
                  <a:srgbClr val="ffffff"/>
                </a:solidFill>
              </a:uFill>
              <a:latin typeface="Arial"/>
            </a:endParaRPr>
          </a:p>
          <a:p>
            <a:endParaRPr b="0" lang="en-AU" sz="3200" spc="-1" strike="noStrike">
              <a:solidFill>
                <a:srgbClr val="000000"/>
              </a:solidFill>
              <a:uFill>
                <a:solidFill>
                  <a:srgbClr val="ffffff"/>
                </a:solidFill>
              </a:uFill>
              <a:latin typeface="Arial"/>
            </a:endParaRPr>
          </a:p>
          <a:p>
            <a:r>
              <a:rPr b="0" i="1" lang="en-AU" sz="2400" spc="-1" strike="noStrike">
                <a:solidFill>
                  <a:srgbClr val="000000"/>
                </a:solidFill>
                <a:uFill>
                  <a:solidFill>
                    <a:srgbClr val="ffffff"/>
                  </a:solidFill>
                </a:uFill>
                <a:latin typeface="Arial"/>
              </a:rPr>
              <a:t>e.g. if Linear regression and SVM predict the same price and Random forest predicts a different value, the predictions from </a:t>
            </a:r>
            <a:r>
              <a:rPr b="0" i="1" lang="en-AU" sz="2400" spc="-1" strike="noStrike">
                <a:solidFill>
                  <a:srgbClr val="000000"/>
                </a:solidFill>
                <a:uFill>
                  <a:solidFill>
                    <a:srgbClr val="ffffff"/>
                  </a:solidFill>
                </a:uFill>
                <a:latin typeface="Arial"/>
              </a:rPr>
              <a:t>
</a:t>
            </a:r>
            <a:r>
              <a:rPr b="0" i="1" lang="en-AU" sz="2400" spc="-1" strike="noStrike">
                <a:solidFill>
                  <a:srgbClr val="000000"/>
                </a:solidFill>
                <a:uFill>
                  <a:solidFill>
                    <a:srgbClr val="ffffff"/>
                  </a:solidFill>
                </a:uFill>
                <a:latin typeface="Arial"/>
              </a:rPr>
              <a:t>SVM / LM is used. </a:t>
            </a:r>
            <a:endParaRPr b="0" lang="en-AU" sz="3200" spc="-1" strike="noStrike">
              <a:solidFill>
                <a:srgbClr val="000000"/>
              </a:solidFill>
              <a:uFill>
                <a:solidFill>
                  <a:srgbClr val="ffffff"/>
                </a:solidFill>
              </a:uFill>
              <a:latin typeface="Arial"/>
            </a:endParaRP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52</TotalTime>
  <Application>LibreOffice/5.1.6.2$Linux_X86_64 LibreOffice_project/10m0$Build-2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2017-04-10T21:28:56Z</dcterms:created>
  <dc:creator/>
  <dc:description/>
  <dc:language>en-AU</dc:language>
  <cp:lastModifiedBy/>
  <dcterms:modified xsi:type="dcterms:W3CDTF">2017-04-10T23:47:44Z</dcterms:modified>
  <cp:revision>6</cp:revision>
  <dc:subject/>
  <dc:title/>
</cp:coreProperties>
</file>